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330" r:id="rId5"/>
    <p:sldId id="331" r:id="rId6"/>
    <p:sldId id="332" r:id="rId8"/>
    <p:sldId id="288" r:id="rId9"/>
    <p:sldId id="289" r:id="rId10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364" r:id="rId22"/>
    <p:sldId id="302" r:id="rId23"/>
    <p:sldId id="303" r:id="rId24"/>
    <p:sldId id="358" r:id="rId25"/>
    <p:sldId id="360" r:id="rId26"/>
    <p:sldId id="361" r:id="rId27"/>
    <p:sldId id="363" r:id="rId28"/>
    <p:sldId id="265" r:id="rId29"/>
    <p:sldId id="355" r:id="rId30"/>
    <p:sldId id="35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48"/>
        <p:guide pos="38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27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s1635af"/>
          <p:cNvPicPr>
            <a:picLocks noChangeAspect="1"/>
          </p:cNvPicPr>
          <p:nvPr userDrawn="1"/>
        </p:nvPicPr>
        <p:blipFill>
          <a:blip r:embed="rId2"/>
          <a:srcRect l="4912" r="6204"/>
          <a:stretch>
            <a:fillRect/>
          </a:stretch>
        </p:blipFill>
        <p:spPr>
          <a:xfrm flipH="1">
            <a:off x="635" y="0"/>
            <a:ext cx="121913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9" h="10800">
                <a:moveTo>
                  <a:pt x="0" y="0"/>
                </a:moveTo>
                <a:lnTo>
                  <a:pt x="19199" y="0"/>
                </a:lnTo>
                <a:lnTo>
                  <a:pt x="191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5.png"/><Relationship Id="rId7" Type="http://schemas.openxmlformats.org/officeDocument/2006/relationships/tags" Target="../tags/tag5.xml"/><Relationship Id="rId6" Type="http://schemas.openxmlformats.org/officeDocument/2006/relationships/image" Target="../media/image34.png"/><Relationship Id="rId5" Type="http://schemas.openxmlformats.org/officeDocument/2006/relationships/tags" Target="../tags/tag4.xml"/><Relationship Id="rId4" Type="http://schemas.openxmlformats.org/officeDocument/2006/relationships/image" Target="../media/image33.png"/><Relationship Id="rId3" Type="http://schemas.openxmlformats.org/officeDocument/2006/relationships/tags" Target="../tags/tag3.xml"/><Relationship Id="rId2" Type="http://schemas.openxmlformats.org/officeDocument/2006/relationships/image" Target="../media/image3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6.png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tags" Target="../tags/tag9.xml"/><Relationship Id="rId4" Type="http://schemas.openxmlformats.org/officeDocument/2006/relationships/image" Target="../media/image37.png"/><Relationship Id="rId3" Type="http://schemas.openxmlformats.org/officeDocument/2006/relationships/tags" Target="../tags/tag8.xml"/><Relationship Id="rId2" Type="http://schemas.openxmlformats.org/officeDocument/2006/relationships/image" Target="../media/image36.png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6" Type="http://schemas.openxmlformats.org/officeDocument/2006/relationships/tags" Target="../tags/tag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tags" Target="../tags/tag11.xml"/><Relationship Id="rId2" Type="http://schemas.openxmlformats.org/officeDocument/2006/relationships/image" Target="../media/image39.pn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5.png"/><Relationship Id="rId3" Type="http://schemas.openxmlformats.org/officeDocument/2006/relationships/tags" Target="../tags/tag16.xml"/><Relationship Id="rId2" Type="http://schemas.openxmlformats.org/officeDocument/2006/relationships/image" Target="../media/image44.png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pn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png"/><Relationship Id="rId8" Type="http://schemas.openxmlformats.org/officeDocument/2006/relationships/tags" Target="../tags/tag25.xml"/><Relationship Id="rId7" Type="http://schemas.openxmlformats.org/officeDocument/2006/relationships/image" Target="../media/image60.png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59.jpeg"/><Relationship Id="rId2" Type="http://schemas.openxmlformats.org/officeDocument/2006/relationships/tags" Target="../tags/tag2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4.png"/><Relationship Id="rId12" Type="http://schemas.openxmlformats.org/officeDocument/2006/relationships/image" Target="../media/image63.png"/><Relationship Id="rId11" Type="http://schemas.openxmlformats.org/officeDocument/2006/relationships/image" Target="../media/image62.png"/><Relationship Id="rId10" Type="http://schemas.openxmlformats.org/officeDocument/2006/relationships/tags" Target="../tags/tag26.xml"/><Relationship Id="rId1" Type="http://schemas.openxmlformats.org/officeDocument/2006/relationships/tags" Target="../tags/tag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1" Type="http://schemas.openxmlformats.org/officeDocument/2006/relationships/image" Target="../media/image6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1635a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  <a:endParaRPr lang="zh-CN" altLang="en-US" sz="3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  <a:endParaRPr lang="zh-CN" altLang="en-US" sz="280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位，则为全部学号），验证姓名最后一个字、绑定手机号后，会弹出课程确认的界面，点击确认即可（如弹出姓名与本人姓名不一致请及时反馈老师或联系在线客服反馈。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APP登录界面 - 学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2783840"/>
            <a:ext cx="1565910" cy="3394075"/>
          </a:xfrm>
          <a:prstGeom prst="rect">
            <a:avLst/>
          </a:prstGeom>
        </p:spPr>
      </p:pic>
      <p:pic>
        <p:nvPicPr>
          <p:cNvPr id="4" name="图片 3" descr="APP学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410" y="2783840"/>
            <a:ext cx="1577975" cy="3421380"/>
          </a:xfrm>
          <a:prstGeom prst="rect">
            <a:avLst/>
          </a:prstGeom>
        </p:spPr>
      </p:pic>
      <p:pic>
        <p:nvPicPr>
          <p:cNvPr id="6" name="图片 5" descr="APP真实姓名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435" y="2783840"/>
            <a:ext cx="1657985" cy="3594100"/>
          </a:xfrm>
          <a:prstGeom prst="rect">
            <a:avLst/>
          </a:prstGeom>
        </p:spPr>
      </p:pic>
      <p:pic>
        <p:nvPicPr>
          <p:cNvPr id="21" name="图片 20" descr="APP绑定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2783840"/>
            <a:ext cx="1659890" cy="3600450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649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buClrTx/>
              <a:buSzTx/>
              <a:buFontTx/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新生—手机号已注册未认证的同学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Aft>
                <a:spcPts val="0"/>
              </a:spcAft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 descr="APP登录界面 - 手机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865" y="2606675"/>
            <a:ext cx="1762760" cy="3821430"/>
          </a:xfrm>
          <a:prstGeom prst="rect">
            <a:avLst/>
          </a:prstGeom>
        </p:spPr>
      </p:pic>
      <p:pic>
        <p:nvPicPr>
          <p:cNvPr id="6" name="图片 5" descr="APP手机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25" y="2647315"/>
            <a:ext cx="1745615" cy="3794125"/>
          </a:xfrm>
          <a:prstGeom prst="rect">
            <a:avLst/>
          </a:prstGeom>
        </p:spPr>
      </p:pic>
      <p:pic>
        <p:nvPicPr>
          <p:cNvPr id="8" name="图片 7" descr="APP在校学生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065" y="2587625"/>
            <a:ext cx="1753870" cy="38131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445" y="2633980"/>
            <a:ext cx="1816735" cy="37909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300" y="2620010"/>
            <a:ext cx="2012950" cy="3794125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11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APP手机号登录 - 忘记密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35" y="2840990"/>
            <a:ext cx="1631315" cy="35452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25" y="2840990"/>
            <a:ext cx="1673860" cy="3559175"/>
          </a:xfrm>
          <a:prstGeom prst="rect">
            <a:avLst/>
          </a:prstGeom>
        </p:spPr>
      </p:pic>
      <p:pic>
        <p:nvPicPr>
          <p:cNvPr id="14" name="图片 13" descr="APP个人资料页面 - 手机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2819400"/>
            <a:ext cx="1645285" cy="3566795"/>
          </a:xfrm>
          <a:prstGeom prst="rect">
            <a:avLst/>
          </a:prstGeom>
        </p:spPr>
      </p:pic>
      <p:pic>
        <p:nvPicPr>
          <p:cNvPr id="16" name="图片 15" descr="APP更换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295" y="2819400"/>
            <a:ext cx="1663065" cy="3604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0" y="2379345"/>
            <a:ext cx="1715770" cy="3648710"/>
          </a:xfrm>
          <a:prstGeom prst="rect">
            <a:avLst/>
          </a:prstGeom>
        </p:spPr>
      </p:pic>
      <p:pic>
        <p:nvPicPr>
          <p:cNvPr id="6" name="图片 5" descr="APP个人资料页面 - 修改认证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570" y="2369185"/>
            <a:ext cx="1687195" cy="3659505"/>
          </a:xfrm>
          <a:prstGeom prst="rect">
            <a:avLst/>
          </a:prstGeom>
        </p:spPr>
      </p:pic>
      <p:pic>
        <p:nvPicPr>
          <p:cNvPr id="8" name="图片 7" descr="APP认证信息修改 - 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465" y="2369185"/>
            <a:ext cx="1687830" cy="3660140"/>
          </a:xfrm>
          <a:prstGeom prst="rect">
            <a:avLst/>
          </a:prstGeom>
        </p:spPr>
      </p:pic>
      <p:pic>
        <p:nvPicPr>
          <p:cNvPr id="9" name="图片 8" descr="APP认证信息修改 - 信息修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805" y="2288540"/>
            <a:ext cx="1724660" cy="3740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20760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通知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【对话】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【平台通知】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760" y="1590675"/>
            <a:ext cx="2171700" cy="42576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65" y="3119755"/>
            <a:ext cx="5590540" cy="22110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460" y="1791970"/>
            <a:ext cx="8369300" cy="828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60" y="1560830"/>
            <a:ext cx="2236470" cy="4411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750" y="1590675"/>
            <a:ext cx="2818130" cy="42595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32397" y="2351131"/>
            <a:ext cx="5335571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智慧课程—全国共享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里选择的，这个课看完没有分数！要学习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智慧课程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2530" y="1262380"/>
            <a:ext cx="2480945" cy="48945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课程总成绩由平时成绩+平时测试成绩+见面课成绩+期末考试成绩四部分组成，各部分成绩比例组成以学校规定为准。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1882140"/>
            <a:ext cx="2001520" cy="37344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230" y="1898650"/>
            <a:ext cx="2009140" cy="373316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500" y="1186180"/>
            <a:ext cx="10699750" cy="145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【平时分】</a:t>
            </a:r>
            <a:r>
              <a:rPr lang="en-US" altLang="zh-CN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攻略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点击成绩分析页面中的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查看我的平时分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，可以进入平时成绩详情页面。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平时成绩由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学习进度、学习习惯、问答互动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三部分组成，点击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平时分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攻略】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或【计分规则】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图标，可以进入查看具体的获取指南。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205" y="2722245"/>
            <a:ext cx="1849120" cy="35299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325" y="2722245"/>
            <a:ext cx="17589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21275" y="2722245"/>
            <a:ext cx="1714500" cy="35312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35775" y="2747645"/>
            <a:ext cx="1727200" cy="3505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562975" y="2722245"/>
            <a:ext cx="17081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043" y="111026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6580" y="1806575"/>
            <a:ext cx="7244715" cy="349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学习时间截止前，完成所有教程视频以及章测试可获得全部的学习进度分，即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学习进度分=看视频+做章节测试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，所以一定不要忽略完成章测试。</a:t>
            </a:r>
            <a:endParaRPr lang="en-US" altLang="zh-CN" sz="1600" b="1" dirty="0">
              <a:solidFill>
                <a:srgbClr val="27A9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学习习惯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zh-CN" altLang="en-US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）学习前的第一件事，请查看电脑端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模块中的成绩组成及规则，查看课程应需规律学习的天数。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应需规律学习的天数按照课程在线视频总时长进行计算；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</a:t>
            </a:r>
            <a:r>
              <a:rPr 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单日视频教程学习时长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达到25分钟后即可获得当日学习习惯分数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（建议学习时长25-30分钟为宜）；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学习时长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仅为观看教程视频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产生的时长，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不包括观看见面课及完成章测试的时长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）学习时长及规律天数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次日上午更新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180" y="1634490"/>
            <a:ext cx="1919605" cy="38392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785" y="1634490"/>
            <a:ext cx="1811020" cy="15748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70150" y="3209290"/>
            <a:ext cx="1811655" cy="22650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240" y="116981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8220" y="1454785"/>
            <a:ext cx="6771005" cy="393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问答互动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（1）问答分由有效问题数、有效回答数、获得有效回答数三部分构成。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）互动分在整个学期内都会有所浮动，如被系统审核为“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”的问答，在审核人员复核为“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”之后，相应的问答数量也会发生变化，则分数也会随之产生变化。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）互动分在学习时间截止后固化，最终互动得分将于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次日上午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非人为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”刷帖行为的处罚，一经发现将做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本学期禁言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处理（自动解禁时间为202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日23:59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:59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）。温馨提示：如果本学期您有多门课程学习，其中有一门（或多门）课程存在非法刷帖，被禁言后则本学期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所有课程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都无法参与互动问答。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下方文字处了解。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140" y="1454785"/>
            <a:ext cx="1739900" cy="21259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140" y="3580765"/>
            <a:ext cx="1739900" cy="2296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675" y="1883410"/>
            <a:ext cx="2200275" cy="1485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97785" y="3369310"/>
            <a:ext cx="1964690" cy="30473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37150" y="1372235"/>
            <a:ext cx="6462395" cy="4560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5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【无效互动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无效互动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包含但不限于：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无意义帖、灌水帖、抄袭帖、重复帖、不当言论帖；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回答字数少于3（含）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学习时间结束后发布的提问和回答（学习时间的最后一天请在23:45分之前参与问答，最后15分钟为冷却期）；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回复历史学期的提问（20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年秋冬学期的问答建议回复202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日之后的）；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被AI智能审核屏蔽的、审核专员删除的、老师删除的提问和回答。请同学们务必发布有效的、高质量的提问与回答，才能获得高分。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   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81605" y="1579245"/>
            <a:ext cx="2385695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36825"/>
            <a:ext cx="2200275" cy="14859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326" y="122972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2440" y="1310005"/>
            <a:ext cx="5796280" cy="4682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视频【教程】</a:t>
            </a:r>
            <a:r>
              <a:rPr lang="zh-CN" altLang="en-US" sz="2000" b="1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2000" dirty="0" smtClean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【教程】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栏目下找到课程视频进行学习。</a:t>
            </a:r>
            <a:endParaRPr lang="zh-CN" altLang="en-US" sz="1600" b="1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zh-CN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根据累计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时间计算，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拖拽播放进度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等非有效观看的不算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视频学习进度显示：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小节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视频学习完成的，后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视频离线学习支持：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可先下载视频在离线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（非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联网）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状态下进行学习，下载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成功的视频会在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】—【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显示；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（注意：离线学习记录需要在联网后才会提交，请注意学习习惯有效学习天数）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视频学习中卡顿处理：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观看视频时出现卡顿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全屏模式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底部右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下角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功能，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67025" y="1694815"/>
            <a:ext cx="2214245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" y="1518920"/>
            <a:ext cx="2310130" cy="45573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53" y="117694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69225" y="1861185"/>
            <a:ext cx="3677285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见面课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【见面课】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栏目下找到各见面课内容安排；及时参加直播或收看回放。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、具体参与方式请关注教务处或本校课程老师通知。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、见面课后会有课后测试题， 见面课测试题只有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机会，需要各位同学认真作答！！！见面课测试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“查看答案”功能。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、有安排见面课学习的同学请注意，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每次见面课回放可能由一个或是多个视频组成，需要完成全部视频观看才能获得本次见面课的全部分数。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0210" y="1454785"/>
            <a:ext cx="2321560" cy="43808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45100" y="1457960"/>
            <a:ext cx="2428875" cy="43776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70" y="1348740"/>
            <a:ext cx="2315210" cy="456882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528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补考注意事项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总成绩发布后，若学生总成绩小于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290" y="1319530"/>
            <a:ext cx="2114550" cy="4257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420" y="1391920"/>
            <a:ext cx="2166620" cy="4217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6388" y="1386664"/>
            <a:ext cx="10308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浏览器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1630" y="2204720"/>
            <a:ext cx="3507105" cy="35598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2174240"/>
            <a:ext cx="7518400" cy="35744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520" y="1882140"/>
            <a:ext cx="9836150" cy="39243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165" y="119380"/>
            <a:ext cx="10530840" cy="1325880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075" y="1721485"/>
            <a:ext cx="5772150" cy="43516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1565" y="551815"/>
            <a:ext cx="7794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问答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初始问题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贴心的智能追问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回答得不好？重答！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对回答进行评价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20" y="1598930"/>
            <a:ext cx="475297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375" y="16725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陪练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6691630" cy="4472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2869565"/>
            <a:ext cx="8296275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3265" y="672465"/>
            <a:ext cx="6981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作业辅导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入口：学生端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作业考试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已上交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150" y="1334770"/>
            <a:ext cx="10408285" cy="53835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2550" y="795020"/>
            <a:ext cx="69818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督促：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AI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会根据学习进度、课堂出勤、作业提交和考试时间等方面，自动进行提醒和督促，同学们再也不怕错过重要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deadline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啦！</a:t>
            </a:r>
            <a:endParaRPr lang="zh-CN" altLang="en-US" sz="2400" dirty="0">
              <a:solidFill>
                <a:srgbClr val="09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-2147482597" descr="abfe84bfecb55f6b6749db9255c9e3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383" y="2363262"/>
            <a:ext cx="5832648" cy="4050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4180" y="1169035"/>
            <a:ext cx="11343640" cy="54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期末考试一旦开始，暨在线学习结束，观看视频、见面课回放、完成章测试作业、问答均不再计分；试卷一旦打开，就开始倒计时，时间一到系统会自动提交，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，务必在做好充分准备后再进行考试，不要抱着试一下的心态去点开试卷，以免造成考试被动提交的情况。中途因故无法考试的，只要仍在考试时限内，可以再次进入考试作答。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若学生总成绩小于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，点击学习页面目录上方的【作业考试】可查看补考试卷。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补考只看补考试卷的成绩，不再综合平时成绩、章测试、见面课部分的占比成绩。补考成绩大于等于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分；补考成绩小于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次成绩的高分。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225" y="2891155"/>
            <a:ext cx="1953895" cy="33464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1120" y="2891155"/>
            <a:ext cx="1812925" cy="334645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4223</Words>
  <Application>WPS 演示</Application>
  <PresentationFormat>自定义</PresentationFormat>
  <Paragraphs>170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Arial Narrow</vt:lpstr>
      <vt:lpstr>印品黑体</vt:lpstr>
      <vt:lpstr>黑体</vt:lpstr>
      <vt:lpstr>仿宋</vt:lpstr>
      <vt:lpstr>等线</vt:lpstr>
      <vt:lpstr>Arial Unicode MS</vt:lpstr>
      <vt:lpstr>等线 Light</vt:lpstr>
      <vt:lpstr>Calibri</vt:lpstr>
      <vt:lpstr>Arial</vt:lpstr>
      <vt:lpstr>Wingdings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AI助学</vt:lpstr>
      <vt:lpstr>AI助学</vt:lpstr>
      <vt:lpstr>AI助学</vt:lpstr>
      <vt:lpstr>AI助学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WPS_1573295334</cp:lastModifiedBy>
  <cp:revision>473</cp:revision>
  <dcterms:created xsi:type="dcterms:W3CDTF">2022-01-17T01:35:00Z</dcterms:created>
  <dcterms:modified xsi:type="dcterms:W3CDTF">2026-08-17T07:52:11Z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AD5039F41D5D4E088EF072EACC6964B2_13</vt:lpwstr>
  </property>
</Properties>
</file>